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byjus.com/maths/xvi-roman-numerals/#:~:text=The%20numerical%20value%20of%20the,value%20of%20XVI%20as%2016" TargetMode="External"/><Relationship Id="rId3" Type="http://schemas.openxmlformats.org/officeDocument/2006/relationships/image" Target="../media/image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914400"/>
            <a:ext cx="54864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600" b="1"/>
              <a:t>FckupFormat: Breaking JSON for Fun</a:t>
            </a:r>
          </a:p>
          <a:p>
            <a:r>
              <a:rPr sz="1800" i="1"/>
              <a:t>A hackathon tale of chaos and comedy</a:t>
            </a:r>
          </a:p>
        </p:txBody>
      </p:sp>
      <p:pic>
        <p:nvPicPr>
          <p:cNvPr id="3" name="Picture 2" descr="3b870cf6-1029-49d6-b757-f5968ce0e40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73152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82296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800" b="1"/>
              <a:t>Conclusion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1280160"/>
            <a:ext cx="7315200" cy="2926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r>
              <a:rPr sz="1600"/>
              <a:t>We delivered a working, wildly non‑standard data format that is as entertaining to read as it is awful to debug.</a:t>
            </a:r>
          </a:p>
          <a:p>
            <a:r>
              <a:rPr sz="1600"/>
              <a:t>By hiding keys behind prime numbers, disguising values with Roman numerals and Valar phrases, and neglecting type information in arrays, FckupFormat guarantees confusion and laughter in equal measure.</a:t>
            </a:r>
          </a:p>
          <a:p>
            <a:r>
              <a:rPr sz="1600"/>
              <a:t>Remember: there’s a decoder – but please don’t write any documentation. Let your colleagues experience the madness!</a:t>
            </a:r>
          </a:p>
        </p:txBody>
      </p:sp>
      <p:pic>
        <p:nvPicPr>
          <p:cNvPr id="4" name="Picture 3" descr="fe47cd4a-afef-49ea-90d9-8c7f2f6e3cb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9520" y="3108960"/>
            <a:ext cx="1371600" cy="2057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b="1"/>
              <a:t>Agenda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280160"/>
            <a:ext cx="6400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/>
              <a:t>• Introduction &amp; Challenge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1520" y="1691639"/>
            <a:ext cx="6400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/>
              <a:t>• Design Principles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31520" y="2103120"/>
            <a:ext cx="6400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/>
              <a:t>• Encoding Scheme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514600"/>
            <a:ext cx="6400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/>
              <a:t>• Decoding Scheme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2926080"/>
            <a:ext cx="6400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/>
              <a:t>• Implementation &amp; Code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1520" y="3337560"/>
            <a:ext cx="6400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/>
              <a:t>• Example &amp; Demo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1520" y="3749040"/>
            <a:ext cx="6400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/>
              <a:t>• Process &amp; Methodology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1520" y="4160520"/>
            <a:ext cx="6400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/>
              <a:t>• Conclusion</a:t>
            </a:r>
          </a:p>
        </p:txBody>
      </p:sp>
      <p:pic>
        <p:nvPicPr>
          <p:cNvPr id="11" name="Picture 10" descr="8ac9569a-4559-4475-a5f7-baeb60c7fb5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680" y="3200400"/>
            <a:ext cx="2286000" cy="1524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800" b="1"/>
              <a:t>Introduction &amp; Challenge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280160"/>
            <a:ext cx="5943600" cy="228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r>
              <a:rPr sz="1600"/>
              <a:t>The Fckupathon challenged us to invent a data format that's absurdly hard to read yet fully decodable.</a:t>
            </a:r>
          </a:p>
          <a:p>
            <a:r>
              <a:rPr sz="1600"/>
              <a:t/>
            </a:r>
          </a:p>
          <a:p>
            <a:r>
              <a:rPr sz="1600"/>
              <a:t>The rules were simple: build an encoder and a decoder, support complex data, use any tech stack, and – most importantly – leave your teammates bewildered and laughing.</a:t>
            </a:r>
          </a:p>
        </p:txBody>
      </p:sp>
      <p:pic>
        <p:nvPicPr>
          <p:cNvPr id="4" name="Picture 3" descr="8ac9569a-4559-4475-a5f7-baeb60c7fb5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680" y="2926080"/>
            <a:ext cx="2103120" cy="14020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800" b="1"/>
              <a:t>Design Principles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" y="1280160"/>
            <a:ext cx="530352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 b="1"/>
              <a:t>• Confuse on purpose: </a:t>
            </a:r>
            <a:r>
              <a:rPr sz="1600"/>
              <a:t>Every component – keys, types, values – is obfuscated through primes, base‑13, Caesar shifts, and emoji.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" y="1828800"/>
            <a:ext cx="530352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 b="1"/>
              <a:t>• Pop‑culture integration: </a:t>
            </a:r>
            <a:r>
              <a:rPr sz="1600"/>
              <a:t>Game of Thrones references, Valar phrases and dragons keep the mood light and meta.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" y="2377440"/>
            <a:ext cx="530352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 b="1"/>
              <a:t>• Barely decodable: </a:t>
            </a:r>
            <a:r>
              <a:rPr sz="1600"/>
              <a:t>All information is there – but recovering it without the spec will ruin your holiday.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40080" y="2926080"/>
            <a:ext cx="530352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 b="1"/>
              <a:t>• Language‑agnostic: </a:t>
            </a:r>
            <a:r>
              <a:rPr sz="1600"/>
              <a:t>The scheme works in any language, from Python to carrier pigeons.</a:t>
            </a:r>
          </a:p>
        </p:txBody>
      </p:sp>
      <p:pic>
        <p:nvPicPr>
          <p:cNvPr id="7" name="Picture 6" descr="3b870cf6-1029-49d6-b757-f5968ce0e40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5040" y="128016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82296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800" b="1"/>
              <a:t>Encoding Scheme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" y="1188720"/>
            <a:ext cx="621792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/>
              <a:t>• An encoded object is enclosed in [ ] and consists of key‑value pairs separated by 🐉.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" y="1600200"/>
            <a:ext cx="621792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/>
              <a:t>• Each pair uses the format: &lt;key&gt;🔥&lt;type&gt;🌑&lt;value&gt;💀.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" y="2011680"/>
            <a:ext cx="621792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/>
              <a:t>• Keys: convert each character to ASCII, then base‑13, then map digits to primes (see table).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40080" y="2423160"/>
            <a:ext cx="621792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/>
              <a:t>• Type: use S,N,B,Z,O,A; shift each letter by +1 (S→T, N→O, …).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949440" y="1188720"/>
          <a:ext cx="2194560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280"/>
                <a:gridCol w="1097280"/>
              </a:tblGrid>
              <a:tr h="156754">
                <a:tc>
                  <a:txBody>
                    <a:bodyPr/>
                    <a:lstStyle/>
                    <a:p>
                      <a:pPr>
                        <a:defRPr b="1" sz="1200"/>
                      </a:pPr>
                      <a:r>
                        <a:t>Base‑13</a:t>
                      </a:r>
                    </a:p>
                  </a:txBody>
                  <a:tcP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200"/>
                      </a:pPr>
                      <a:r>
                        <a:t>Prime</a:t>
                      </a:r>
                    </a:p>
                  </a:txBody>
                  <a:tcPr>
                    <a:solidFill>
                      <a:srgbClr val="E6E6E6"/>
                    </a:solidFill>
                  </a:tcPr>
                </a:tc>
              </a:tr>
              <a:tr h="156754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0</a:t>
                      </a:r>
                    </a:p>
                  </a:txBody>
                  <a:tcP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2</a:t>
                      </a:r>
                    </a:p>
                  </a:txBody>
                  <a:tcPr>
                    <a:solidFill>
                      <a:srgbClr val="F5F5F5"/>
                    </a:solidFill>
                  </a:tcPr>
                </a:tc>
              </a:tr>
              <a:tr h="156754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3</a:t>
                      </a:r>
                    </a:p>
                  </a:txBody>
                  <a:tcPr/>
                </a:tc>
              </a:tr>
              <a:tr h="156754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2</a:t>
                      </a:r>
                    </a:p>
                  </a:txBody>
                  <a:tcP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5</a:t>
                      </a:r>
                    </a:p>
                  </a:txBody>
                  <a:tcPr>
                    <a:solidFill>
                      <a:srgbClr val="F5F5F5"/>
                    </a:solidFill>
                  </a:tcPr>
                </a:tc>
              </a:tr>
              <a:tr h="156754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7</a:t>
                      </a:r>
                    </a:p>
                  </a:txBody>
                  <a:tcPr/>
                </a:tc>
              </a:tr>
              <a:tr h="156754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4</a:t>
                      </a:r>
                    </a:p>
                  </a:txBody>
                  <a:tcP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11</a:t>
                      </a:r>
                    </a:p>
                  </a:txBody>
                  <a:tcPr>
                    <a:solidFill>
                      <a:srgbClr val="F5F5F5"/>
                    </a:solidFill>
                  </a:tcPr>
                </a:tc>
              </a:tr>
              <a:tr h="156754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13</a:t>
                      </a:r>
                    </a:p>
                  </a:txBody>
                  <a:tcPr/>
                </a:tc>
              </a:tr>
              <a:tr h="156754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6</a:t>
                      </a:r>
                    </a:p>
                  </a:txBody>
                  <a:tcP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17</a:t>
                      </a:r>
                    </a:p>
                  </a:txBody>
                  <a:tcPr>
                    <a:solidFill>
                      <a:srgbClr val="F5F5F5"/>
                    </a:solidFill>
                  </a:tcPr>
                </a:tc>
              </a:tr>
              <a:tr h="156754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19</a:t>
                      </a:r>
                    </a:p>
                  </a:txBody>
                  <a:tcPr/>
                </a:tc>
              </a:tr>
              <a:tr h="156754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8</a:t>
                      </a:r>
                    </a:p>
                  </a:txBody>
                  <a:tcP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23</a:t>
                      </a:r>
                    </a:p>
                  </a:txBody>
                  <a:tcPr>
                    <a:solidFill>
                      <a:srgbClr val="F5F5F5"/>
                    </a:solidFill>
                  </a:tcPr>
                </a:tc>
              </a:tr>
              <a:tr h="156754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29</a:t>
                      </a:r>
                    </a:p>
                  </a:txBody>
                  <a:tcPr/>
                </a:tc>
              </a:tr>
              <a:tr h="156754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10</a:t>
                      </a:r>
                    </a:p>
                  </a:txBody>
                  <a:tcP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31</a:t>
                      </a:r>
                    </a:p>
                  </a:txBody>
                  <a:tcPr>
                    <a:solidFill>
                      <a:srgbClr val="F5F5F5"/>
                    </a:solidFill>
                  </a:tcPr>
                </a:tc>
              </a:tr>
              <a:tr h="156754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37</a:t>
                      </a:r>
                    </a:p>
                  </a:txBody>
                  <a:tcPr/>
                </a:tc>
              </a:tr>
              <a:tr h="156758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12</a:t>
                      </a:r>
                    </a:p>
                  </a:txBody>
                  <a:tcP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41</a:t>
                      </a:r>
                    </a:p>
                  </a:txBody>
                  <a:tcPr>
                    <a:solidFill>
                      <a:srgbClr val="F5F5F5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82296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800" b="1"/>
              <a:t>Value Encoding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" y="1188720"/>
            <a:ext cx="62179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 b="1"/>
              <a:t>• Strings: </a:t>
            </a:r>
            <a:r>
              <a:rPr sz="1600"/>
              <a:t>reverse, shift +1, Base64, reverse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" y="1600200"/>
            <a:ext cx="62179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 b="1"/>
              <a:t>• Integers: </a:t>
            </a:r>
            <a:r>
              <a:rPr sz="1600"/>
              <a:t>Roman numerals (XVI=16)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" y="2011680"/>
            <a:ext cx="62179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 b="1"/>
              <a:t>• Floats: </a:t>
            </a:r>
            <a:r>
              <a:rPr sz="1600"/>
              <a:t>Roman integer part ∙ Roman fraction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40080" y="2423160"/>
            <a:ext cx="62179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 b="1"/>
              <a:t>• Booleans: </a:t>
            </a:r>
            <a:r>
              <a:rPr sz="1600"/>
              <a:t>true→ValarMorghulis, false→ValarDohaeris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40080" y="2834640"/>
            <a:ext cx="62179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 b="1"/>
              <a:t>• Null: </a:t>
            </a:r>
            <a:r>
              <a:rPr sz="1600"/>
              <a:t>TheVoid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40080" y="3246120"/>
            <a:ext cx="62179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 b="1"/>
              <a:t>• Objects: </a:t>
            </a:r>
            <a:r>
              <a:rPr sz="1600"/>
              <a:t>recursively encode, reverse order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0080" y="3657600"/>
            <a:ext cx="62179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 b="1"/>
              <a:t>• Arrays: </a:t>
            </a:r>
            <a:r>
              <a:rPr sz="1600"/>
              <a:t>WinterIsComing + binary length + elements (type not stored)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7200" y="4777740"/>
            <a:ext cx="82296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800" u="sng">
                <a:solidFill>
                  <a:srgbClr val="0000FF"/>
                </a:solidFill>
                <a:hlinkClick r:id="rId2"/>
              </a:rPr>
              <a:t>[1]</a:t>
            </a:r>
          </a:p>
        </p:txBody>
      </p:sp>
      <p:pic>
        <p:nvPicPr>
          <p:cNvPr id="11" name="Picture 10" descr="8ac9569a-4559-4475-a5f7-baeb60c7fb5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5120" y="2926080"/>
            <a:ext cx="2011680" cy="13411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82296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800" b="1"/>
              <a:t>Implementation &amp; Code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1280160"/>
            <a:ext cx="68580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r>
              <a:rPr sz="1100">
                <a:latin typeface="Courier New"/>
              </a:rPr>
              <a:t># Encode a key</a:t>
            </a:r>
          </a:p>
          <a:p>
            <a:r>
              <a:rPr sz="1100">
                <a:latin typeface="Courier New"/>
              </a:rPr>
              <a:t>def encode_key(key):</a:t>
            </a:r>
          </a:p>
          <a:p>
            <a:r>
              <a:rPr sz="1100">
                <a:latin typeface="Courier New"/>
              </a:rPr>
              <a:t>    digits = []</a:t>
            </a:r>
          </a:p>
          <a:p>
            <a:r>
              <a:rPr sz="1100">
                <a:latin typeface="Courier New"/>
              </a:rPr>
              <a:t>    for ch in key:</a:t>
            </a:r>
          </a:p>
          <a:p>
            <a:r>
              <a:rPr sz="1100">
                <a:latin typeface="Courier New"/>
              </a:rPr>
              <a:t>        ascii_val = ord(ch)</a:t>
            </a:r>
          </a:p>
          <a:p>
            <a:r>
              <a:rPr sz="1100">
                <a:latin typeface="Courier New"/>
              </a:rPr>
              <a:t>        base13 = to_base13(ascii_val)</a:t>
            </a:r>
          </a:p>
          <a:p>
            <a:r>
              <a:rPr sz="1100">
                <a:latin typeface="Courier New"/>
              </a:rPr>
              <a:t>        primes = [digit_to_prime[d] for d in base13]</a:t>
            </a:r>
          </a:p>
          <a:p>
            <a:r>
              <a:rPr sz="1100">
                <a:latin typeface="Courier New"/>
              </a:rPr>
              <a:t>        digits.append('-'.join(str(p) for p in primes))</a:t>
            </a:r>
          </a:p>
          <a:p>
            <a:r>
              <a:rPr sz="1100">
                <a:latin typeface="Courier New"/>
              </a:rPr>
              <a:t>    return '.'.join(digits)</a:t>
            </a:r>
          </a:p>
          <a:p>
            <a:r>
              <a:rPr sz="1100">
                <a:latin typeface="Courier New"/>
              </a:rPr>
              <a:t/>
            </a:r>
          </a:p>
          <a:p>
            <a:r>
              <a:rPr sz="1100">
                <a:latin typeface="Courier New"/>
              </a:rPr>
              <a:t># Value encoding (simplified)</a:t>
            </a:r>
          </a:p>
          <a:p>
            <a:r>
              <a:rPr sz="1100">
                <a:latin typeface="Courier New"/>
              </a:rPr>
              <a:t>def encode_value(v):</a:t>
            </a:r>
          </a:p>
          <a:p>
            <a:r>
              <a:rPr sz="1100">
                <a:latin typeface="Courier New"/>
              </a:rPr>
              <a:t>    if isinstance(v, str): return encode_string(v)</a:t>
            </a:r>
          </a:p>
          <a:p>
            <a:r>
              <a:rPr sz="1100">
                <a:latin typeface="Courier New"/>
              </a:rPr>
              <a:t>    if v is None: return 'TheVoid'</a:t>
            </a:r>
          </a:p>
          <a:p>
            <a:r>
              <a:rPr sz="1100">
                <a:latin typeface="Courier New"/>
              </a:rPr>
              <a:t>    if isinstance(v, bool): return 'ValarMorghulis' if v else 'ValarDohaeris'</a:t>
            </a:r>
          </a:p>
          <a:p>
            <a:r>
              <a:rPr sz="1100">
                <a:latin typeface="Courier New"/>
              </a:rPr>
              <a:t>    if isinstance(v, int): return roman_encode(v)</a:t>
            </a:r>
          </a:p>
          <a:p>
            <a:r>
              <a:rPr sz="1100">
                <a:latin typeface="Courier New"/>
              </a:rPr>
              <a:t>    if isinstance(v, float): return roman_float(v)</a:t>
            </a:r>
          </a:p>
          <a:p>
            <a:r>
              <a:rPr sz="1100">
                <a:latin typeface="Courier New"/>
              </a:rPr>
              <a:t>    if isinstance(v, dict): return encode_object(v)</a:t>
            </a:r>
          </a:p>
          <a:p>
            <a:r>
              <a:rPr sz="1100">
                <a:latin typeface="Courier New"/>
              </a:rPr>
              <a:t>    if isinstance(v, list): return encode_array(v)</a:t>
            </a:r>
          </a:p>
        </p:txBody>
      </p:sp>
      <p:pic>
        <p:nvPicPr>
          <p:cNvPr id="4" name="Picture 3" descr="fe47cd4a-afef-49ea-90d9-8c7f2f6e3cb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1280160"/>
            <a:ext cx="1097280" cy="164591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82296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800" b="1"/>
              <a:t>Example &amp; Demo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1188720"/>
            <a:ext cx="3840480" cy="2560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Consolas"/>
              </a:rPr>
              <a:t>{
  "name": "Arya",
  "age": 16,
  "isAssassin": true,
  "height": 1.55,
  "siblings": ["Sansa", "Bran"],
  "house": null
}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754880" y="1188720"/>
            <a:ext cx="4114800" cy="2560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800">
                <a:latin typeface="Consolas"/>
              </a:rPr>
              <a:t>[23-2.23-19.29-2.23-37.19-31🔥[🌑TheVoid💀🐉23-37.23-3.19-19.23-11.23-3.23-17.19-41.23-37🔥B🌑{WinterIsComing10|=QlYvRnY|==wQzJ2b}💀🐉23-2.19-31.23-3.19-41.23-2.23-41🔥O🌑I∙LV💀🐉23-3.23-37.13-2.23-37.23-37.19-17.23-37.23-37.23-3.23-17🔥C🌑ValarMorghulis💀🐉19-17.19-41.19-31🔥O🌑XVI💀🐉23-17.19-17.23-13.19-31🔥T🌑==gQzpnY💀]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38404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400"/>
              <a:t>Decoding this monstrosity brings back the original JSON structure — and a newfound appreciation for well‑designed standards.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82296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800" b="1"/>
              <a:t>Process &amp; Methodology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" y="1188720"/>
            <a:ext cx="7772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 b="1"/>
              <a:t>1. Decode the Challenge: </a:t>
            </a:r>
            <a:r>
              <a:rPr sz="1600"/>
              <a:t>Read the hackathon brief and laugh nervously.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" y="1645920"/>
            <a:ext cx="7772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 b="1"/>
              <a:t>2. Brainstorm &amp; Design: </a:t>
            </a:r>
            <a:r>
              <a:rPr sz="1600"/>
              <a:t>Drafted principles: confusion, pop culture, decodability.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" y="2103120"/>
            <a:ext cx="7772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 b="1"/>
              <a:t>3. Research &amp; Reference: </a:t>
            </a:r>
            <a:r>
              <a:rPr sz="1600"/>
              <a:t>Pulled memes and Roman numeral facts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40080" y="2560320"/>
            <a:ext cx="7772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 b="1"/>
              <a:t>4. Build &amp; Test: </a:t>
            </a:r>
            <a:r>
              <a:rPr sz="1600"/>
              <a:t>Implemented encoder/decoder in Python and tested with sample data.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40080" y="3017520"/>
            <a:ext cx="7772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 b="1"/>
              <a:t>5. Create Fun Visuals: </a:t>
            </a:r>
            <a:r>
              <a:rPr sz="1600"/>
              <a:t>Generated whimsical art of dragons &amp; cats using AI.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40080" y="3474720"/>
            <a:ext cx="7772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 b="1"/>
              <a:t>6. Craft the Presentation: </a:t>
            </a:r>
            <a:r>
              <a:rPr sz="1600"/>
              <a:t>Assembled slides with humour, tables and examples.</a:t>
            </a:r>
          </a:p>
        </p:txBody>
      </p:sp>
      <p:pic>
        <p:nvPicPr>
          <p:cNvPr id="9" name="Picture 8" descr="8ac9569a-4559-4475-a5f7-baeb60c7fb5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3200400"/>
            <a:ext cx="1828800" cy="1219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